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3DB198-2DDC-42AD-9A8A-096337CF84B1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9CAE"/>
    <a:srgbClr val="5D3D24"/>
    <a:srgbClr val="0B7F00"/>
    <a:srgbClr val="5D5B97"/>
    <a:srgbClr val="8EA551"/>
    <a:srgbClr val="FFFFFF"/>
    <a:srgbClr val="0B7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5" autoAdjust="0"/>
    <p:restoredTop sz="94660"/>
  </p:normalViewPr>
  <p:slideViewPr>
    <p:cSldViewPr snapToGrid="0">
      <p:cViewPr>
        <p:scale>
          <a:sx n="100" d="100"/>
          <a:sy n="100" d="100"/>
        </p:scale>
        <p:origin x="1589" y="-17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1A283-AFCA-49F7-9CDC-F9A28B859BCD}" type="datetimeFigureOut">
              <a:rPr lang="en-AU" smtClean="0"/>
              <a:t>11/03/2025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FB75C-1F2B-4C1F-A2AD-217BD48CD7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36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37C-48DD-4867-B899-0D233915197D}" type="datetimeFigureOut">
              <a:rPr lang="en-AU" smtClean="0"/>
              <a:t>11/03/2025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7591-7BC7-48D8-9E55-241046D978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51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37C-48DD-4867-B899-0D233915197D}" type="datetimeFigureOut">
              <a:rPr lang="en-AU" smtClean="0"/>
              <a:t>11/03/2025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7591-7BC7-48D8-9E55-241046D978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127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37C-48DD-4867-B899-0D233915197D}" type="datetimeFigureOut">
              <a:rPr lang="en-AU" smtClean="0"/>
              <a:t>11/03/2025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7591-7BC7-48D8-9E55-241046D978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17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37C-48DD-4867-B899-0D233915197D}" type="datetimeFigureOut">
              <a:rPr lang="en-AU" smtClean="0"/>
              <a:t>11/03/2025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7591-7BC7-48D8-9E55-241046D978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81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37C-48DD-4867-B899-0D233915197D}" type="datetimeFigureOut">
              <a:rPr lang="en-AU" smtClean="0"/>
              <a:t>11/03/2025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7591-7BC7-48D8-9E55-241046D978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95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37C-48DD-4867-B899-0D233915197D}" type="datetimeFigureOut">
              <a:rPr lang="en-AU" smtClean="0"/>
              <a:t>11/03/2025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7591-7BC7-48D8-9E55-241046D978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772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37C-48DD-4867-B899-0D233915197D}" type="datetimeFigureOut">
              <a:rPr lang="en-AU" smtClean="0"/>
              <a:t>11/03/2025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7591-7BC7-48D8-9E55-241046D978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41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37C-48DD-4867-B899-0D233915197D}" type="datetimeFigureOut">
              <a:rPr lang="en-AU" smtClean="0"/>
              <a:t>11/03/2025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7591-7BC7-48D8-9E55-241046D978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70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37C-48DD-4867-B899-0D233915197D}" type="datetimeFigureOut">
              <a:rPr lang="en-AU" smtClean="0"/>
              <a:t>11/03/2025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7591-7BC7-48D8-9E55-241046D978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5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37C-48DD-4867-B899-0D233915197D}" type="datetimeFigureOut">
              <a:rPr lang="en-AU" smtClean="0"/>
              <a:t>11/03/2025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7591-7BC7-48D8-9E55-241046D978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992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37C-48DD-4867-B899-0D233915197D}" type="datetimeFigureOut">
              <a:rPr lang="en-AU" smtClean="0"/>
              <a:t>11/03/2025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7591-7BC7-48D8-9E55-241046D978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93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237C-48DD-4867-B899-0D233915197D}" type="datetimeFigureOut">
              <a:rPr lang="en-AU" smtClean="0"/>
              <a:t>11/03/2025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7591-7BC7-48D8-9E55-241046D978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94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EEB90-B738-C502-F86A-A02A092B6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plant&#10;&#10;Description automatically generated">
            <a:extLst>
              <a:ext uri="{FF2B5EF4-FFF2-40B4-BE49-F238E27FC236}">
                <a16:creationId xmlns:a16="http://schemas.microsoft.com/office/drawing/2014/main" id="{06395D43-BBD9-7105-0DDD-61016F207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4" r="12618" b="6024"/>
          <a:stretch/>
        </p:blipFill>
        <p:spPr>
          <a:xfrm>
            <a:off x="-8789" y="-41979"/>
            <a:ext cx="6863988" cy="41552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566436-E0C3-E8FA-26F3-5D66198640C3}"/>
              </a:ext>
            </a:extLst>
          </p:cNvPr>
          <p:cNvSpPr txBox="1"/>
          <p:nvPr/>
        </p:nvSpPr>
        <p:spPr>
          <a:xfrm>
            <a:off x="-36158" y="3290926"/>
            <a:ext cx="6930313" cy="830997"/>
          </a:xfrm>
          <a:prstGeom prst="rect">
            <a:avLst/>
          </a:prstGeom>
          <a:solidFill>
            <a:srgbClr val="069CA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Get soil health savvy!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Measure, monitor and manage your own property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D9E09C-7258-AE4A-7404-202D0E8FE7FC}"/>
              </a:ext>
            </a:extLst>
          </p:cNvPr>
          <p:cNvSpPr txBox="1"/>
          <p:nvPr/>
        </p:nvSpPr>
        <p:spPr>
          <a:xfrm>
            <a:off x="3504176" y="9649394"/>
            <a:ext cx="3351240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4" i="1" dirty="0">
                <a:solidFill>
                  <a:schemeClr val="bg1"/>
                </a:solidFill>
                <a:latin typeface="Aptos" panose="020B0004020202020204" pitchFamily="34" charset="0"/>
              </a:rPr>
              <a:t>This project is funded by the National Landcare Program Smart Farms Small Grants – an Australian Government initiative. It is supported by Healthy Estuaries WA – a State Government program.  </a:t>
            </a:r>
          </a:p>
          <a:p>
            <a:endParaRPr lang="en-AU" sz="726" i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8EF6326-F3B2-9A37-E90C-D3067FA6D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8" b="29732"/>
          <a:stretch/>
        </p:blipFill>
        <p:spPr>
          <a:xfrm>
            <a:off x="4721885" y="8808490"/>
            <a:ext cx="2001063" cy="7027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7B7E00-A5AF-3713-7FF4-A170AFBF5C65}"/>
              </a:ext>
            </a:extLst>
          </p:cNvPr>
          <p:cNvSpPr txBox="1"/>
          <p:nvPr/>
        </p:nvSpPr>
        <p:spPr>
          <a:xfrm>
            <a:off x="-1343421" y="9630650"/>
            <a:ext cx="95448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 i="1" dirty="0"/>
              <a:t>This project is part of Healthy Estuaries WA, a State Government initiative to improve the health of our South West estuaries. </a:t>
            </a:r>
          </a:p>
          <a:p>
            <a:pPr algn="ctr"/>
            <a:endParaRPr lang="en-AU" sz="1000" i="1" dirty="0"/>
          </a:p>
          <a:p>
            <a:pPr algn="ctr"/>
            <a:r>
              <a:rPr lang="en-AU" sz="1000" i="1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29B94B-5ED3-A0CE-4098-C7B442AB8AD4}"/>
              </a:ext>
            </a:extLst>
          </p:cNvPr>
          <p:cNvSpPr txBox="1"/>
          <p:nvPr/>
        </p:nvSpPr>
        <p:spPr>
          <a:xfrm>
            <a:off x="175891" y="4392907"/>
            <a:ext cx="6656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solidFill>
                  <a:srgbClr val="069CA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Join us for a workshop with soil health expert David Hardwick. You will receive the following for FREE: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1CB638-B06E-9815-1B71-0D84ABB28238}"/>
              </a:ext>
            </a:extLst>
          </p:cNvPr>
          <p:cNvSpPr txBox="1"/>
          <p:nvPr/>
        </p:nvSpPr>
        <p:spPr>
          <a:xfrm>
            <a:off x="175891" y="4911275"/>
            <a:ext cx="6554240" cy="1318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1500" kern="100" dirty="0">
                <a:solidFill>
                  <a:srgbClr val="069CA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Results of extra soil tests </a:t>
            </a:r>
            <a:r>
              <a:rPr lang="en-AU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 your farm’s samples </a:t>
            </a:r>
          </a:p>
          <a:p>
            <a:pPr marL="285750" indent="-2857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1500" kern="100" dirty="0">
                <a:solidFill>
                  <a:srgbClr val="069CA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Advice </a:t>
            </a:r>
            <a:r>
              <a:rPr lang="en-AU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 how to interpret these soil tests </a:t>
            </a:r>
            <a:r>
              <a:rPr lang="en-AU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indicators of soil health</a:t>
            </a:r>
          </a:p>
          <a:p>
            <a:pPr marL="285750" indent="-2857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1500" kern="100" dirty="0">
                <a:solidFill>
                  <a:srgbClr val="069CA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n-AU" sz="1500" kern="100" dirty="0">
                <a:solidFill>
                  <a:srgbClr val="069CA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soil health assessment kit</a:t>
            </a:r>
            <a:r>
              <a:rPr lang="en-AU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take home </a:t>
            </a:r>
          </a:p>
          <a:p>
            <a:pPr marL="285750" indent="-2857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Advice to develop a plan to measure, monitor and manage soil health on your own property </a:t>
            </a:r>
          </a:p>
        </p:txBody>
      </p:sp>
      <p:pic>
        <p:nvPicPr>
          <p:cNvPr id="27" name="Picture 26" descr="A white circle with blue text&#10;&#10;Description automatically generated">
            <a:extLst>
              <a:ext uri="{FF2B5EF4-FFF2-40B4-BE49-F238E27FC236}">
                <a16:creationId xmlns:a16="http://schemas.microsoft.com/office/drawing/2014/main" id="{4AFC5035-C156-7D91-565F-1F36EADBB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64" y="206065"/>
            <a:ext cx="1239308" cy="123930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4A2CF3-2DD0-8923-22C0-46E1DA675AC6}"/>
              </a:ext>
            </a:extLst>
          </p:cNvPr>
          <p:cNvSpPr txBox="1"/>
          <p:nvPr/>
        </p:nvSpPr>
        <p:spPr>
          <a:xfrm>
            <a:off x="175892" y="6235412"/>
            <a:ext cx="655424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AU" sz="2400" b="1" dirty="0">
                <a:solidFill>
                  <a:srgbClr val="069CA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Monday 31 March, 9am to 4pm </a:t>
            </a:r>
          </a:p>
          <a:p>
            <a:pPr>
              <a:spcAft>
                <a:spcPts val="300"/>
              </a:spcAft>
            </a:pPr>
            <a:r>
              <a:rPr lang="en-AU" sz="2400" b="1" dirty="0">
                <a:solidFill>
                  <a:srgbClr val="069CA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Location: </a:t>
            </a:r>
            <a:r>
              <a:rPr lang="en-AU" dirty="0">
                <a:solidFill>
                  <a:srgbClr val="069CA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 Barn MR, </a:t>
            </a:r>
            <a:r>
              <a:rPr lang="en-US" dirty="0">
                <a:solidFill>
                  <a:srgbClr val="069CA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294 </a:t>
            </a:r>
            <a:r>
              <a:rPr lang="en-US" dirty="0" err="1">
                <a:solidFill>
                  <a:srgbClr val="069CA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Bridgelands</a:t>
            </a:r>
            <a:r>
              <a:rPr lang="en-US" dirty="0">
                <a:solidFill>
                  <a:srgbClr val="069CA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Road, Rosa Glen</a:t>
            </a:r>
            <a:endParaRPr lang="en-AU" dirty="0">
              <a:solidFill>
                <a:srgbClr val="069CA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srgbClr val="069CA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RSVP: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69CA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https://lowerblackwood.com.au/events/soil_health_assessment_workshop/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srgbClr val="069CA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D75869-21D2-25C7-9E67-37BD9F30E87D}"/>
              </a:ext>
            </a:extLst>
          </p:cNvPr>
          <p:cNvSpPr txBox="1"/>
          <p:nvPr/>
        </p:nvSpPr>
        <p:spPr>
          <a:xfrm>
            <a:off x="719077" y="-58912"/>
            <a:ext cx="3349077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AU" sz="1000" b="1" dirty="0">
              <a:solidFill>
                <a:srgbClr val="FFFFFF"/>
              </a:solidFill>
              <a:latin typeface="Aptos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400"/>
            <a:r>
              <a:rPr lang="en-AU" sz="4000" b="1" dirty="0">
                <a:solidFill>
                  <a:srgbClr val="FFFFFF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Soil health assessment workshop</a:t>
            </a:r>
          </a:p>
          <a:p>
            <a:pPr defTabSz="914400"/>
            <a:endParaRPr lang="en-AU" sz="1000" b="1" dirty="0">
              <a:solidFill>
                <a:srgbClr val="FFFFFF"/>
              </a:solidFill>
              <a:latin typeface="Calibri Light" panose="020F03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22A3A9F9-46BD-A856-10CF-CF93B463C2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" y="8808490"/>
            <a:ext cx="2564654" cy="7027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BF5E1D-8EE6-3DAD-6991-F08CAC026E3D}"/>
              </a:ext>
            </a:extLst>
          </p:cNvPr>
          <p:cNvSpPr txBox="1"/>
          <p:nvPr/>
        </p:nvSpPr>
        <p:spPr>
          <a:xfrm>
            <a:off x="0" y="8119994"/>
            <a:ext cx="6908015" cy="338554"/>
          </a:xfrm>
          <a:prstGeom prst="rect">
            <a:avLst/>
          </a:prstGeom>
          <a:solidFill>
            <a:srgbClr val="069CAE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16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Limited places and kits available, please RSVP as soon as possible</a:t>
            </a:r>
            <a:endParaRPr lang="en-AU" sz="12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logo for a river&#10;&#10;Description automatically generated">
            <a:extLst>
              <a:ext uri="{FF2B5EF4-FFF2-40B4-BE49-F238E27FC236}">
                <a16:creationId xmlns:a16="http://schemas.microsoft.com/office/drawing/2014/main" id="{3B2A4B53-E6AF-91BA-DCC2-897A193FDF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20" y="8808490"/>
            <a:ext cx="1293764" cy="71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02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191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Hazeldine</dc:creator>
  <cp:lastModifiedBy>Joanna Wren</cp:lastModifiedBy>
  <cp:revision>42</cp:revision>
  <dcterms:created xsi:type="dcterms:W3CDTF">2022-03-29T02:47:52Z</dcterms:created>
  <dcterms:modified xsi:type="dcterms:W3CDTF">2025-03-11T01:50:09Z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OFFICIAL</vt:lpwstr>
  </property>
  <property fmtid="{D5CDD505-2E9C-101B-9397-08002B2CF9AE}" pid="4" name="MSIP_Label_58f8c0ef-267f-4d99-a42b-e0e24d22c25c_Enabled">
    <vt:lpwstr>true</vt:lpwstr>
  </property>
  <property fmtid="{D5CDD505-2E9C-101B-9397-08002B2CF9AE}" pid="5" name="MSIP_Label_58f8c0ef-267f-4d99-a42b-e0e24d22c25c_SetDate">
    <vt:lpwstr>2024-01-12T08:03:28Z</vt:lpwstr>
  </property>
  <property fmtid="{D5CDD505-2E9C-101B-9397-08002B2CF9AE}" pid="6" name="MSIP_Label_58f8c0ef-267f-4d99-a42b-e0e24d22c25c_Method">
    <vt:lpwstr>Privileged</vt:lpwstr>
  </property>
  <property fmtid="{D5CDD505-2E9C-101B-9397-08002B2CF9AE}" pid="7" name="MSIP_Label_58f8c0ef-267f-4d99-a42b-e0e24d22c25c_Name">
    <vt:lpwstr>Unofficial</vt:lpwstr>
  </property>
  <property fmtid="{D5CDD505-2E9C-101B-9397-08002B2CF9AE}" pid="8" name="MSIP_Label_58f8c0ef-267f-4d99-a42b-e0e24d22c25c_SiteId">
    <vt:lpwstr>53ebe217-aa1e-46fe-b88e-9d762dec2ef6</vt:lpwstr>
  </property>
  <property fmtid="{D5CDD505-2E9C-101B-9397-08002B2CF9AE}" pid="9" name="MSIP_Label_58f8c0ef-267f-4d99-a42b-e0e24d22c25c_ActionId">
    <vt:lpwstr>3e72efd4-123d-4ae5-8ebd-118fff5ca510</vt:lpwstr>
  </property>
  <property fmtid="{D5CDD505-2E9C-101B-9397-08002B2CF9AE}" pid="10" name="MSIP_Label_58f8c0ef-267f-4d99-a42b-e0e24d22c25c_ContentBits">
    <vt:lpwstr>0</vt:lpwstr>
  </property>
</Properties>
</file>