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804565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1pPr>
    <a:lvl2pPr marL="402282" algn="l" defTabSz="804565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2pPr>
    <a:lvl3pPr marL="804565" algn="l" defTabSz="804565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3pPr>
    <a:lvl4pPr marL="1206848" algn="l" defTabSz="804565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4pPr>
    <a:lvl5pPr marL="1609131" algn="l" defTabSz="804565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5pPr>
    <a:lvl6pPr marL="2011413" algn="l" defTabSz="804565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6pPr>
    <a:lvl7pPr marL="2413695" algn="l" defTabSz="804565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7pPr>
    <a:lvl8pPr marL="2815978" algn="l" defTabSz="804565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8pPr>
    <a:lvl9pPr marL="3218261" algn="l" defTabSz="804565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ssie Paxman" initials="CP" lastIdx="2" clrIdx="0">
    <p:extLst>
      <p:ext uri="{19B8F6BF-5375-455C-9EA6-DF929625EA0E}">
        <p15:presenceInfo xmlns:p15="http://schemas.microsoft.com/office/powerpoint/2012/main" userId="Cassie Paxman" providerId="None"/>
      </p:ext>
    </p:extLst>
  </p:cmAuthor>
  <p:cmAuthor id="2" name="Cassie Paxman" initials="CP [2]" lastIdx="3" clrIdx="1">
    <p:extLst>
      <p:ext uri="{19B8F6BF-5375-455C-9EA6-DF929625EA0E}">
        <p15:presenceInfo xmlns:p15="http://schemas.microsoft.com/office/powerpoint/2012/main" userId="S::cassie.paxman@dwer.wa.gov.au::04b951a2-f567-4d06-b4df-f5d75ebf20a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9CAE"/>
    <a:srgbClr val="FFFFFF"/>
    <a:srgbClr val="22B0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63" autoAdjust="0"/>
    <p:restoredTop sz="94660"/>
  </p:normalViewPr>
  <p:slideViewPr>
    <p:cSldViewPr snapToGrid="0">
      <p:cViewPr>
        <p:scale>
          <a:sx n="75" d="100"/>
          <a:sy n="75" d="100"/>
        </p:scale>
        <p:origin x="2352" y="-1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97F-6C37-4962-9399-B5A66776913A}" type="datetimeFigureOut">
              <a:rPr lang="en-AU" smtClean="0"/>
              <a:t>29/10/2025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33F9-C4FD-40FE-B233-3693C2488A3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05808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97F-6C37-4962-9399-B5A66776913A}" type="datetimeFigureOut">
              <a:rPr lang="en-AU" smtClean="0"/>
              <a:t>29/10/2025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33F9-C4FD-40FE-B233-3693C2488A3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17282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97F-6C37-4962-9399-B5A66776913A}" type="datetimeFigureOut">
              <a:rPr lang="en-AU" smtClean="0"/>
              <a:t>29/10/2025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33F9-C4FD-40FE-B233-3693C2488A3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2095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97F-6C37-4962-9399-B5A66776913A}" type="datetimeFigureOut">
              <a:rPr lang="en-AU" smtClean="0"/>
              <a:t>29/10/2025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33F9-C4FD-40FE-B233-3693C2488A3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28974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97F-6C37-4962-9399-B5A66776913A}" type="datetimeFigureOut">
              <a:rPr lang="en-AU" smtClean="0"/>
              <a:t>29/10/2025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33F9-C4FD-40FE-B233-3693C2488A3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63534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97F-6C37-4962-9399-B5A66776913A}" type="datetimeFigureOut">
              <a:rPr lang="en-AU" smtClean="0"/>
              <a:t>29/10/2025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33F9-C4FD-40FE-B233-3693C2488A3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9665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97F-6C37-4962-9399-B5A66776913A}" type="datetimeFigureOut">
              <a:rPr lang="en-AU" smtClean="0"/>
              <a:t>29/10/2025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33F9-C4FD-40FE-B233-3693C2488A3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25595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97F-6C37-4962-9399-B5A66776913A}" type="datetimeFigureOut">
              <a:rPr lang="en-AU" smtClean="0"/>
              <a:t>29/10/2025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33F9-C4FD-40FE-B233-3693C2488A3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16952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97F-6C37-4962-9399-B5A66776913A}" type="datetimeFigureOut">
              <a:rPr lang="en-AU" smtClean="0"/>
              <a:t>29/10/2025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33F9-C4FD-40FE-B233-3693C2488A3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3404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97F-6C37-4962-9399-B5A66776913A}" type="datetimeFigureOut">
              <a:rPr lang="en-AU" smtClean="0"/>
              <a:t>29/10/2025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33F9-C4FD-40FE-B233-3693C2488A3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46238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97F-6C37-4962-9399-B5A66776913A}" type="datetimeFigureOut">
              <a:rPr lang="en-AU" smtClean="0"/>
              <a:t>29/10/2025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33F9-C4FD-40FE-B233-3693C2488A3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86550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E397F-6C37-4962-9399-B5A66776913A}" type="datetimeFigureOut">
              <a:rPr lang="en-AU" smtClean="0"/>
              <a:t>29/10/2025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C33F9-C4FD-40FE-B233-3693C2488A32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4E46ED9-09BE-F827-E99E-6ABCA9B45C76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3198813" y="63500"/>
            <a:ext cx="4889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4106788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hyperlink" Target="mailto:jourdyn.wells@lowerblackwood.com.a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>
            <a:extLst>
              <a:ext uri="{FF2B5EF4-FFF2-40B4-BE49-F238E27FC236}">
                <a16:creationId xmlns:a16="http://schemas.microsoft.com/office/drawing/2014/main" id="{C8ABC528-C1CB-2D03-9B67-9EA7809C5984}"/>
              </a:ext>
            </a:extLst>
          </p:cNvPr>
          <p:cNvSpPr txBox="1"/>
          <p:nvPr/>
        </p:nvSpPr>
        <p:spPr>
          <a:xfrm>
            <a:off x="418596" y="9557308"/>
            <a:ext cx="665161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800" i="1" dirty="0">
                <a:effectLst/>
                <a:latin typeface="Aptos" panose="020B0004020202020204" pitchFamily="34" charset="0"/>
                <a:ea typeface="Calibri" panose="020F0502020204030204" pitchFamily="34" charset="0"/>
              </a:rPr>
              <a:t>This project is part of Healthy Estuaries WA, a State Government initiative to improve the water quality of our South West estuaries. </a:t>
            </a:r>
            <a:endParaRPr lang="en-AU" sz="800" i="1" dirty="0">
              <a:latin typeface="Aptos" panose="020B0004020202020204" pitchFamily="34" charset="0"/>
            </a:endParaRPr>
          </a:p>
        </p:txBody>
      </p:sp>
      <p:pic>
        <p:nvPicPr>
          <p:cNvPr id="35" name="Picture 34" descr="A picture containing text&#10;&#10;Description automatically generated">
            <a:extLst>
              <a:ext uri="{FF2B5EF4-FFF2-40B4-BE49-F238E27FC236}">
                <a16:creationId xmlns:a16="http://schemas.microsoft.com/office/drawing/2014/main" id="{B5B4C323-68C2-3D6C-5A31-5EE8B51A71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85" y="9003801"/>
            <a:ext cx="2535002" cy="408151"/>
          </a:xfrm>
          <a:prstGeom prst="rect">
            <a:avLst/>
          </a:prstGeom>
        </p:spPr>
      </p:pic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F9A75CE6-8B28-D102-1390-9F852D3DA80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1394" y="8863277"/>
            <a:ext cx="917740" cy="50917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62928ED-007A-5C67-72D0-613C56D3CFC2}"/>
              </a:ext>
            </a:extLst>
          </p:cNvPr>
          <p:cNvSpPr txBox="1"/>
          <p:nvPr/>
        </p:nvSpPr>
        <p:spPr>
          <a:xfrm>
            <a:off x="203766" y="4614523"/>
            <a:ext cx="650838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AU" sz="2400" b="1" dirty="0">
                <a:solidFill>
                  <a:srgbClr val="069CAE"/>
                </a:solidFill>
                <a:latin typeface="Aptos" panose="020B0004020202020204" pitchFamily="34" charset="0"/>
              </a:rPr>
              <a:t>When: </a:t>
            </a:r>
            <a:r>
              <a:rPr lang="en-AU" sz="2400" dirty="0">
                <a:solidFill>
                  <a:srgbClr val="069CAE"/>
                </a:solidFill>
                <a:latin typeface="Aptos" panose="020B0004020202020204" pitchFamily="34" charset="0"/>
              </a:rPr>
              <a:t>Thursday</a:t>
            </a:r>
            <a:r>
              <a:rPr lang="en-AU" sz="2400" b="1" dirty="0">
                <a:solidFill>
                  <a:srgbClr val="069CAE"/>
                </a:solidFill>
                <a:latin typeface="Aptos" panose="020B0004020202020204" pitchFamily="34" charset="0"/>
              </a:rPr>
              <a:t> </a:t>
            </a:r>
            <a:r>
              <a:rPr lang="en-AU" sz="2400" dirty="0">
                <a:solidFill>
                  <a:srgbClr val="069CAE"/>
                </a:solidFill>
                <a:latin typeface="Aptos" panose="020B0004020202020204" pitchFamily="34" charset="0"/>
              </a:rPr>
              <a:t>13 November 2025 at 9:30am </a:t>
            </a:r>
          </a:p>
          <a:p>
            <a:pPr>
              <a:spcAft>
                <a:spcPts val="600"/>
              </a:spcAft>
            </a:pPr>
            <a:r>
              <a:rPr lang="en-AU" sz="2400" b="1" dirty="0">
                <a:solidFill>
                  <a:srgbClr val="069CAE"/>
                </a:solidFill>
                <a:latin typeface="Aptos" panose="020B0004020202020204" pitchFamily="34" charset="0"/>
              </a:rPr>
              <a:t>Where: </a:t>
            </a:r>
            <a:r>
              <a:rPr lang="en-AU" sz="2400" dirty="0">
                <a:solidFill>
                  <a:srgbClr val="069CAE"/>
                </a:solidFill>
                <a:latin typeface="Aptos" panose="020B0004020202020204" pitchFamily="34" charset="0"/>
              </a:rPr>
              <a:t>157 Bussel Hwy, Margaret River </a:t>
            </a:r>
          </a:p>
          <a:p>
            <a:pPr>
              <a:spcAft>
                <a:spcPts val="600"/>
              </a:spcAft>
            </a:pPr>
            <a:r>
              <a:rPr lang="en-AU" sz="2400" b="1" dirty="0">
                <a:solidFill>
                  <a:srgbClr val="069CAE"/>
                </a:solidFill>
                <a:latin typeface="Aptos" panose="020B0004020202020204" pitchFamily="34" charset="0"/>
              </a:rPr>
              <a:t>RSVP: </a:t>
            </a:r>
            <a:r>
              <a:rPr lang="en-AU" sz="2400" dirty="0">
                <a:solidFill>
                  <a:srgbClr val="069CAE"/>
                </a:solidFill>
                <a:latin typeface="Aptos" panose="020B0004020202020204" pitchFamily="34" charset="0"/>
              </a:rPr>
              <a:t>by </a:t>
            </a:r>
            <a:r>
              <a:rPr lang="en-AU" sz="2400" b="1" dirty="0">
                <a:solidFill>
                  <a:srgbClr val="069CAE"/>
                </a:solidFill>
                <a:latin typeface="Aptos" panose="020B0004020202020204" pitchFamily="34" charset="0"/>
              </a:rPr>
              <a:t>6th November </a:t>
            </a:r>
            <a:r>
              <a:rPr lang="en-AU" sz="2400" dirty="0">
                <a:solidFill>
                  <a:srgbClr val="069CAE"/>
                </a:solidFill>
                <a:latin typeface="Aptos" panose="020B0004020202020204" pitchFamily="34" charset="0"/>
              </a:rPr>
              <a:t>to Jourdyn</a:t>
            </a:r>
            <a:br>
              <a:rPr lang="en-AU" sz="2400" dirty="0">
                <a:solidFill>
                  <a:srgbClr val="069CAE"/>
                </a:solidFill>
                <a:latin typeface="Aptos" panose="020B0004020202020204" pitchFamily="34" charset="0"/>
              </a:rPr>
            </a:br>
            <a:r>
              <a:rPr lang="en-AU" sz="1600" dirty="0">
                <a:solidFill>
                  <a:srgbClr val="069CAE"/>
                </a:solidFill>
                <a:latin typeface="Aptos" panose="020B0004020202020204" pitchFamily="34" charset="0"/>
              </a:rPr>
              <a:t>E: </a:t>
            </a:r>
            <a:r>
              <a:rPr lang="en-AU" sz="1600" dirty="0">
                <a:solidFill>
                  <a:srgbClr val="069CAE"/>
                </a:solidFill>
                <a:latin typeface="Aptos" panose="020B00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jourdyn.wells@lowerblackwood.com.au</a:t>
            </a:r>
            <a:r>
              <a:rPr lang="en-AU" sz="1600" dirty="0">
                <a:solidFill>
                  <a:srgbClr val="069CAE"/>
                </a:solidFill>
                <a:latin typeface="Aptos" panose="020B0004020202020204" pitchFamily="34" charset="0"/>
              </a:rPr>
              <a:t> 	Ph: 0488 941 388</a:t>
            </a:r>
          </a:p>
        </p:txBody>
      </p:sp>
      <p:pic>
        <p:nvPicPr>
          <p:cNvPr id="3" name="Picture 2" descr="A group of men in a field&#10;&#10;AI-generated content may be incorrect.">
            <a:extLst>
              <a:ext uri="{FF2B5EF4-FFF2-40B4-BE49-F238E27FC236}">
                <a16:creationId xmlns:a16="http://schemas.microsoft.com/office/drawing/2014/main" id="{EF752178-6F57-B740-5A18-C0C2909EF7F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11"/>
            <a:ext cx="6858000" cy="457162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3D7381A-DDEB-897E-5776-83590CD59AA6}"/>
              </a:ext>
            </a:extLst>
          </p:cNvPr>
          <p:cNvSpPr/>
          <p:nvPr/>
        </p:nvSpPr>
        <p:spPr>
          <a:xfrm>
            <a:off x="242627" y="3717139"/>
            <a:ext cx="6372746" cy="7296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AU" sz="1600" b="1" dirty="0">
                <a:solidFill>
                  <a:srgbClr val="FFFFFF"/>
                </a:solidFill>
                <a:latin typeface="Aptos" panose="020B0004020202020204" pitchFamily="34" charset="0"/>
                <a:cs typeface="Arial" panose="020B0604020202020204" pitchFamily="34" charset="0"/>
              </a:rPr>
              <a:t>Join fellow farmers to learn how to collect accurate soil samples.</a:t>
            </a:r>
          </a:p>
          <a:p>
            <a:pPr algn="ctr"/>
            <a:endParaRPr lang="en-AU" sz="800" b="1" dirty="0">
              <a:solidFill>
                <a:srgbClr val="FFFFFF"/>
              </a:solidFill>
              <a:latin typeface="Aptos" panose="020B00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AU" sz="1600" b="1" dirty="0">
                <a:solidFill>
                  <a:srgbClr val="FFFFFF"/>
                </a:solidFill>
                <a:latin typeface="Aptos" panose="020B0004020202020204" pitchFamily="34" charset="0"/>
                <a:cs typeface="Arial" panose="020B0604020202020204" pitchFamily="34" charset="0"/>
              </a:rPr>
              <a:t>The day will include hands on training and morning tea!  </a:t>
            </a:r>
          </a:p>
        </p:txBody>
      </p:sp>
      <p:sp>
        <p:nvSpPr>
          <p:cNvPr id="14" name="Teardrop 13">
            <a:extLst>
              <a:ext uri="{FF2B5EF4-FFF2-40B4-BE49-F238E27FC236}">
                <a16:creationId xmlns:a16="http://schemas.microsoft.com/office/drawing/2014/main" id="{9628A88B-A1D8-DC03-BD7C-4BC9665D31F8}"/>
              </a:ext>
            </a:extLst>
          </p:cNvPr>
          <p:cNvSpPr/>
          <p:nvPr/>
        </p:nvSpPr>
        <p:spPr>
          <a:xfrm rot="458671">
            <a:off x="2999330" y="-303032"/>
            <a:ext cx="3877734" cy="1962270"/>
          </a:xfrm>
          <a:prstGeom prst="teardrop">
            <a:avLst/>
          </a:prstGeom>
          <a:solidFill>
            <a:srgbClr val="069CA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latin typeface="Aptos" panose="020B00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157360F-752D-4B3B-DAA2-B975D39791F0}"/>
              </a:ext>
            </a:extLst>
          </p:cNvPr>
          <p:cNvSpPr txBox="1"/>
          <p:nvPr/>
        </p:nvSpPr>
        <p:spPr>
          <a:xfrm>
            <a:off x="3047255" y="44833"/>
            <a:ext cx="38373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AU" sz="900" b="1" dirty="0">
              <a:solidFill>
                <a:srgbClr val="FFFFFF"/>
              </a:solidFill>
              <a:latin typeface="Aptos" panose="020B00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AU" sz="3600" b="1" dirty="0">
                <a:solidFill>
                  <a:srgbClr val="FFFFFF"/>
                </a:solidFill>
                <a:latin typeface="Aptos" panose="020B00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DIY soil sampling training day</a:t>
            </a:r>
          </a:p>
          <a:p>
            <a:pPr algn="ctr"/>
            <a:endParaRPr lang="en-AU" sz="900" b="1" dirty="0">
              <a:solidFill>
                <a:srgbClr val="FFFFFF"/>
              </a:solidFill>
              <a:latin typeface="Aptos" panose="020B00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Picture 1" descr="A white circle with blue text&#10;&#10;AI-generated content may be incorrect.">
            <a:extLst>
              <a:ext uri="{FF2B5EF4-FFF2-40B4-BE49-F238E27FC236}">
                <a16:creationId xmlns:a16="http://schemas.microsoft.com/office/drawing/2014/main" id="{0CC9441B-4C5E-11DC-EC85-83C0E73E087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11" y="155523"/>
            <a:ext cx="1255948" cy="125594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141C02D-B5F9-9C5D-0667-44DE1DA5465B}"/>
              </a:ext>
            </a:extLst>
          </p:cNvPr>
          <p:cNvSpPr txBox="1"/>
          <p:nvPr/>
        </p:nvSpPr>
        <p:spPr>
          <a:xfrm>
            <a:off x="3317500" y="6283474"/>
            <a:ext cx="3407654" cy="3144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b="1" dirty="0">
                <a:latin typeface="Aptos" panose="020B0004020202020204" pitchFamily="34" charset="0"/>
                <a:cs typeface="Arial" panose="020B0604020202020204" pitchFamily="34" charset="0"/>
              </a:rPr>
              <a:t>Prepare for the training: </a:t>
            </a:r>
          </a:p>
          <a:p>
            <a:pPr marL="244933" indent="-244933"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Aptos" panose="020B0004020202020204" pitchFamily="34" charset="0"/>
                <a:cs typeface="Arial" panose="020B0604020202020204" pitchFamily="34" charset="0"/>
              </a:rPr>
              <a:t>Watch the short training videos.</a:t>
            </a:r>
          </a:p>
          <a:p>
            <a:pPr marL="244933" indent="-244933"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Aptos" panose="020B0004020202020204" pitchFamily="34" charset="0"/>
                <a:cs typeface="Arial" panose="020B0604020202020204" pitchFamily="34" charset="0"/>
              </a:rPr>
              <a:t>Respect biosecurity on our host’s property.</a:t>
            </a:r>
          </a:p>
          <a:p>
            <a:pPr marL="244933" indent="-244933"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Aptos" panose="020B0004020202020204" pitchFamily="34" charset="0"/>
                <a:cs typeface="Arial" panose="020B0604020202020204" pitchFamily="34" charset="0"/>
              </a:rPr>
              <a:t>Dress appropriately (hat, boots, fly net etc.).</a:t>
            </a:r>
          </a:p>
          <a:p>
            <a:pPr marL="244933" indent="-244933"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Aptos" panose="020B0004020202020204" pitchFamily="34" charset="0"/>
                <a:cs typeface="Arial" panose="020B0604020202020204" pitchFamily="34" charset="0"/>
              </a:rPr>
              <a:t>Bring a water bottle and sunscreen.</a:t>
            </a:r>
          </a:p>
          <a:p>
            <a:pPr marL="244933" indent="-244933"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solidFill>
                  <a:srgbClr val="00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Please bring </a:t>
            </a:r>
            <a:r>
              <a:rPr lang="en-AU" sz="1200" dirty="0"/>
              <a:t>a charged mobile phone or tablet (it must be cellular capable i.e. </a:t>
            </a:r>
            <a:r>
              <a:rPr lang="en-AU" sz="1200"/>
              <a:t>have a SIM card slot, but doesn’t need a SIM card). </a:t>
            </a:r>
          </a:p>
          <a:p>
            <a:pPr marL="244933" indent="-244933"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AU" sz="1200">
                <a:solidFill>
                  <a:srgbClr val="00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If </a:t>
            </a:r>
            <a:r>
              <a:rPr lang="en-AU" sz="1200" dirty="0">
                <a:solidFill>
                  <a:srgbClr val="00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you have an Apple device, please install the Claris FileMaker Go app before the field day.</a:t>
            </a:r>
            <a:endParaRPr lang="en-AU" sz="1200" dirty="0"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244933" indent="-244933"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Aptos" panose="020B0004020202020204" pitchFamily="34" charset="0"/>
                <a:cs typeface="Arial" panose="020B0604020202020204" pitchFamily="34" charset="0"/>
              </a:rPr>
              <a:t>If possible, bring a </a:t>
            </a:r>
            <a:r>
              <a:rPr lang="en-GB" sz="1200" dirty="0">
                <a:latin typeface="Aptos" panose="020B0004020202020204" pitchFamily="34" charset="0"/>
                <a:cs typeface="Arial" panose="020B0604020202020204" pitchFamily="34" charset="0"/>
              </a:rPr>
              <a:t>charged 18V cordless </a:t>
            </a:r>
            <a:r>
              <a:rPr lang="en-AU" sz="1200" dirty="0">
                <a:latin typeface="Aptos" panose="020B0004020202020204" pitchFamily="34" charset="0"/>
                <a:cs typeface="Arial" panose="020B0604020202020204" pitchFamily="34" charset="0"/>
              </a:rPr>
              <a:t>drill.</a:t>
            </a:r>
          </a:p>
          <a:p>
            <a:pPr marL="244933" indent="-244933">
              <a:spcBef>
                <a:spcPts val="400"/>
              </a:spcBef>
              <a:buFont typeface="Arial" panose="020B0604020202020204" pitchFamily="34" charset="0"/>
              <a:buChar char="•"/>
            </a:pPr>
            <a:endParaRPr lang="en-AU" sz="1200" dirty="0">
              <a:latin typeface="Aptos" panose="020B0004020202020204" pitchFamily="34" charset="0"/>
              <a:cs typeface="Arial" panose="020B0604020202020204" pitchFamily="34" charset="0"/>
            </a:endParaRPr>
          </a:p>
          <a:p>
            <a:pPr marL="244933" indent="-244933">
              <a:spcBef>
                <a:spcPts val="400"/>
              </a:spcBef>
              <a:buFont typeface="Arial" panose="020B0604020202020204" pitchFamily="34" charset="0"/>
              <a:buChar char="•"/>
            </a:pPr>
            <a:endParaRPr lang="en-AU" sz="1300" dirty="0">
              <a:latin typeface="Aptos" panose="020B0004020202020204" pitchFamily="34" charset="0"/>
              <a:cs typeface="Arial" panose="020B0604020202020204" pitchFamily="34" charset="0"/>
            </a:endParaRPr>
          </a:p>
          <a:p>
            <a:endParaRPr lang="en-AU" sz="1131" dirty="0">
              <a:solidFill>
                <a:srgbClr val="FFFFFF"/>
              </a:solidFill>
              <a:latin typeface="Aptos" panose="020B00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40CC3C-BD1A-1E8E-3B04-E8ECFEC90026}"/>
              </a:ext>
            </a:extLst>
          </p:cNvPr>
          <p:cNvSpPr txBox="1"/>
          <p:nvPr/>
        </p:nvSpPr>
        <p:spPr>
          <a:xfrm>
            <a:off x="132846" y="6283474"/>
            <a:ext cx="307437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b="1" dirty="0">
                <a:latin typeface="Aptos" panose="020B0004020202020204" pitchFamily="34" charset="0"/>
                <a:cs typeface="Arial" panose="020B0604020202020204" pitchFamily="34" charset="0"/>
              </a:rPr>
              <a:t>Training will be provided by DPIRD officers. You will learn how to: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AU" sz="1200" dirty="0">
                <a:latin typeface="Aptos" panose="020B0004020202020204" pitchFamily="34" charset="0"/>
                <a:cs typeface="Arial" panose="020B0604020202020204" pitchFamily="34" charset="0"/>
              </a:rPr>
              <a:t>Take accurate and representative soil samples of your farm.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AU" sz="1200" dirty="0">
                <a:latin typeface="Aptos" panose="020B0004020202020204" pitchFamily="34" charset="0"/>
                <a:cs typeface="Arial" panose="020B0604020202020204" pitchFamily="34" charset="0"/>
              </a:rPr>
              <a:t>Set-up the sampling drill and auger.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AU" sz="1200" dirty="0">
                <a:latin typeface="Aptos" panose="020B0004020202020204" pitchFamily="34" charset="0"/>
                <a:cs typeface="Arial" panose="020B0604020202020204" pitchFamily="34" charset="0"/>
              </a:rPr>
              <a:t>GPS your sample locations.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AU" sz="1200" dirty="0">
                <a:latin typeface="Aptos" panose="020B0004020202020204" pitchFamily="34" charset="0"/>
                <a:cs typeface="Arial" panose="020B0604020202020204" pitchFamily="34" charset="0"/>
              </a:rPr>
              <a:t>Use sample bags correctly.</a:t>
            </a:r>
          </a:p>
          <a:p>
            <a:endParaRPr lang="en-AU" sz="1200" b="1" dirty="0">
              <a:latin typeface="Aptos" panose="020B00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AU" sz="1200" b="1" dirty="0">
                <a:solidFill>
                  <a:srgbClr val="069CAE"/>
                </a:solidFill>
                <a:latin typeface="Aptos" panose="020B0004020202020204" pitchFamily="34" charset="0"/>
                <a:cs typeface="Arial" panose="020B0604020202020204" pitchFamily="34" charset="0"/>
              </a:rPr>
              <a:t>This training is highly recommended. </a:t>
            </a:r>
          </a:p>
          <a:p>
            <a:pPr algn="ctr"/>
            <a:r>
              <a:rPr lang="en-AU" sz="1200" b="1" dirty="0">
                <a:solidFill>
                  <a:srgbClr val="069CAE"/>
                </a:solidFill>
                <a:latin typeface="Aptos" panose="020B0004020202020204" pitchFamily="34" charset="0"/>
                <a:cs typeface="Arial" panose="020B0604020202020204" pitchFamily="34" charset="0"/>
              </a:rPr>
              <a:t>It is essential for new participants of the DIY program, but everyone is welcome.</a:t>
            </a:r>
          </a:p>
          <a:p>
            <a:endParaRPr lang="en-AU" sz="800" b="1" dirty="0">
              <a:latin typeface="Aptos" panose="020B00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AU" sz="1200" dirty="0">
                <a:latin typeface="Aptos" panose="020B0004020202020204" pitchFamily="34" charset="0"/>
                <a:cs typeface="Arial" panose="020B0604020202020204" pitchFamily="34" charset="0"/>
              </a:rPr>
              <a:t>Alternative dates and locations </a:t>
            </a:r>
          </a:p>
          <a:p>
            <a:pPr algn="ctr"/>
            <a:r>
              <a:rPr lang="en-AU" sz="1200" dirty="0">
                <a:latin typeface="Aptos" panose="020B0004020202020204" pitchFamily="34" charset="0"/>
                <a:cs typeface="Arial" panose="020B0604020202020204" pitchFamily="34" charset="0"/>
              </a:rPr>
              <a:t>are available</a:t>
            </a:r>
            <a:r>
              <a:rPr lang="en-AU" sz="1200" b="1" dirty="0">
                <a:latin typeface="Aptos" panose="020B00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AU" sz="1200" b="1" dirty="0"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6E01B8C-4C36-15CB-96A6-6655EED059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51741" y="2102708"/>
            <a:ext cx="1263632" cy="1273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430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I">
      <a:dk1>
        <a:srgbClr val="000000"/>
      </a:dk1>
      <a:lt1>
        <a:srgbClr val="EDF7F7"/>
      </a:lt1>
      <a:dk2>
        <a:srgbClr val="069CA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61266F636612488A31E8A9C9079929" ma:contentTypeVersion="13" ma:contentTypeDescription="Create a new document." ma:contentTypeScope="" ma:versionID="43a7fc62414b951fda2b338762494270">
  <xsd:schema xmlns:xsd="http://www.w3.org/2001/XMLSchema" xmlns:xs="http://www.w3.org/2001/XMLSchema" xmlns:p="http://schemas.microsoft.com/office/2006/metadata/properties" xmlns:ns3="e94d42d9-5f61-4c3c-8ea4-e103d12a712f" xmlns:ns4="c0999ba8-36e4-43a9-bbca-99ac0085747a" targetNamespace="http://schemas.microsoft.com/office/2006/metadata/properties" ma:root="true" ma:fieldsID="b78e6a04428a78b30ee8df8fa5753a45" ns3:_="" ns4:_="">
    <xsd:import namespace="e94d42d9-5f61-4c3c-8ea4-e103d12a712f"/>
    <xsd:import namespace="c0999ba8-36e4-43a9-bbca-99ac0085747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4d42d9-5f61-4c3c-8ea4-e103d12a712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999ba8-36e4-43a9-bbca-99ac0085747a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3F75A33-B16C-47D4-B73E-EDBFA3C4DD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5BDC6DA-E168-4826-8A19-378436352A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94d42d9-5f61-4c3c-8ea4-e103d12a712f"/>
    <ds:schemaRef ds:uri="c0999ba8-36e4-43a9-bbca-99ac008574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0DF7DAC-24A7-4271-946E-3E4BEC1AC143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c0999ba8-36e4-43a9-bbca-99ac0085747a"/>
    <ds:schemaRef ds:uri="http://purl.org/dc/terms/"/>
    <ds:schemaRef ds:uri="e94d42d9-5f61-4c3c-8ea4-e103d12a712f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3907</TotalTime>
  <Words>259</Words>
  <Application>Microsoft Office PowerPoint</Application>
  <PresentationFormat>A4 Paper (210x297 mm)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Courier New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Cassie Paxman</dc:creator>
  <cp:lastModifiedBy>Joanna Wren</cp:lastModifiedBy>
  <cp:revision>72</cp:revision>
  <dcterms:created xsi:type="dcterms:W3CDTF">2018-05-30T03:37:41Z</dcterms:created>
  <dcterms:modified xsi:type="dcterms:W3CDTF">2025-10-29T06:25:22Z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0x010100CC61266F636612488A31E8A9C9079929</vt:lpwstr>
  </property>
  <property fmtid="{D5CDD505-2E9C-101B-9397-08002B2CF9AE}" pid="3" name="MSIP_Label_8e7b4816-525d-4976-93bd-bcb06a9c224c_Enabled">
    <vt:lpwstr>true</vt:lpwstr>
  </property>
  <property fmtid="{D5CDD505-2E9C-101B-9397-08002B2CF9AE}" pid="4" name="MSIP_Label_8e7b4816-525d-4976-93bd-bcb06a9c224c_SetDate">
    <vt:lpwstr>2024-09-10T01:57:02Z</vt:lpwstr>
  </property>
  <property fmtid="{D5CDD505-2E9C-101B-9397-08002B2CF9AE}" pid="5" name="MSIP_Label_8e7b4816-525d-4976-93bd-bcb06a9c224c_Method">
    <vt:lpwstr>Standard</vt:lpwstr>
  </property>
  <property fmtid="{D5CDD505-2E9C-101B-9397-08002B2CF9AE}" pid="6" name="MSIP_Label_8e7b4816-525d-4976-93bd-bcb06a9c224c_Name">
    <vt:lpwstr>Official</vt:lpwstr>
  </property>
  <property fmtid="{D5CDD505-2E9C-101B-9397-08002B2CF9AE}" pid="7" name="MSIP_Label_8e7b4816-525d-4976-93bd-bcb06a9c224c_SiteId">
    <vt:lpwstr>53ebe217-aa1e-46fe-b88e-9d762dec2ef6</vt:lpwstr>
  </property>
  <property fmtid="{D5CDD505-2E9C-101B-9397-08002B2CF9AE}" pid="8" name="MSIP_Label_8e7b4816-525d-4976-93bd-bcb06a9c224c_ActionId">
    <vt:lpwstr>72f4c71e-67f3-4bc8-b05b-9b9c6f2653a7</vt:lpwstr>
  </property>
  <property fmtid="{D5CDD505-2E9C-101B-9397-08002B2CF9AE}" pid="9" name="MSIP_Label_8e7b4816-525d-4976-93bd-bcb06a9c224c_ContentBits">
    <vt:lpwstr>1</vt:lpwstr>
  </property>
  <property fmtid="{D5CDD505-2E9C-101B-9397-08002B2CF9AE}" pid="10" name="ClassificationContentMarkingHeaderLocations">
    <vt:lpwstr>Office Theme:8</vt:lpwstr>
  </property>
  <property fmtid="{D5CDD505-2E9C-101B-9397-08002B2CF9AE}" pid="11" name="ClassificationContentMarkingHeaderText">
    <vt:lpwstr>OFFICIAL</vt:lpwstr>
  </property>
</Properties>
</file>